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9"/>
  </p:notesMasterIdLst>
  <p:handoutMasterIdLst>
    <p:handoutMasterId r:id="rId50"/>
  </p:handoutMasterIdLst>
  <p:sldIdLst>
    <p:sldId id="256" r:id="rId2"/>
    <p:sldId id="298" r:id="rId3"/>
    <p:sldId id="303" r:id="rId4"/>
    <p:sldId id="304" r:id="rId5"/>
    <p:sldId id="305" r:id="rId6"/>
    <p:sldId id="306" r:id="rId7"/>
    <p:sldId id="307" r:id="rId8"/>
    <p:sldId id="312" r:id="rId9"/>
    <p:sldId id="308" r:id="rId10"/>
    <p:sldId id="309" r:id="rId11"/>
    <p:sldId id="310" r:id="rId12"/>
    <p:sldId id="311" r:id="rId13"/>
    <p:sldId id="314" r:id="rId14"/>
    <p:sldId id="313" r:id="rId15"/>
    <p:sldId id="315" r:id="rId16"/>
    <p:sldId id="316" r:id="rId17"/>
    <p:sldId id="299" r:id="rId18"/>
    <p:sldId id="300" r:id="rId19"/>
    <p:sldId id="301" r:id="rId20"/>
    <p:sldId id="317" r:id="rId21"/>
    <p:sldId id="324" r:id="rId22"/>
    <p:sldId id="318" r:id="rId23"/>
    <p:sldId id="325" r:id="rId24"/>
    <p:sldId id="319" r:id="rId25"/>
    <p:sldId id="345" r:id="rId26"/>
    <p:sldId id="347" r:id="rId27"/>
    <p:sldId id="320" r:id="rId28"/>
    <p:sldId id="327" r:id="rId29"/>
    <p:sldId id="332" r:id="rId30"/>
    <p:sldId id="328" r:id="rId31"/>
    <p:sldId id="333" r:id="rId32"/>
    <p:sldId id="329" r:id="rId33"/>
    <p:sldId id="343" r:id="rId34"/>
    <p:sldId id="336" r:id="rId35"/>
    <p:sldId id="330" r:id="rId36"/>
    <p:sldId id="342" r:id="rId37"/>
    <p:sldId id="335" r:id="rId38"/>
    <p:sldId id="334" r:id="rId39"/>
    <p:sldId id="337" r:id="rId40"/>
    <p:sldId id="338" r:id="rId41"/>
    <p:sldId id="339" r:id="rId42"/>
    <p:sldId id="331" r:id="rId43"/>
    <p:sldId id="341" r:id="rId44"/>
    <p:sldId id="340" r:id="rId45"/>
    <p:sldId id="344" r:id="rId46"/>
    <p:sldId id="290" r:id="rId47"/>
    <p:sldId id="291" r:id="rId4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F3"/>
    <a:srgbClr val="3C59FD"/>
    <a:srgbClr val="5B9BD5"/>
    <a:srgbClr val="21242C"/>
    <a:srgbClr val="5CE600"/>
    <a:srgbClr val="A6F173"/>
    <a:srgbClr val="95BC47"/>
    <a:srgbClr val="7E8289"/>
    <a:srgbClr val="7A9D34"/>
    <a:srgbClr val="95B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6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5/2/2015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7EE61-A5BE-4E72-83B7-FC4D9753D1A7}" type="datetimeFigureOut">
              <a:rPr lang="en-GB" smtClean="0"/>
              <a:t>02/05/2015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E433A-CAF1-4F26-A7C6-D4F3E6B0C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10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2392"/>
            <a:r>
              <a:rPr lang="en-GB" sz="1200" baseline="0" dirty="0" smtClean="0"/>
              <a:t>This is going to be like trying to explain a magic trick, so I hope it won’t take the magic out of it.</a:t>
            </a:r>
            <a:endParaRPr lang="en-GB" sz="1200" dirty="0" smtClean="0"/>
          </a:p>
          <a:p>
            <a:pPr defTabSz="482392"/>
            <a:endParaRPr lang="en-GB" sz="1200" dirty="0" smtClean="0"/>
          </a:p>
          <a:p>
            <a:pPr defTabSz="482392"/>
            <a:r>
              <a:rPr lang="en-GB" sz="1200" dirty="0" smtClean="0"/>
              <a:t>NativeScript is not just a set of libraries, but more of a Runtime that enables you to call native APIs:</a:t>
            </a:r>
            <a:r>
              <a:rPr lang="en-GB" sz="1200" baseline="0" dirty="0" smtClean="0"/>
              <a:t> for Android, </a:t>
            </a:r>
            <a:r>
              <a:rPr lang="en-GB" sz="1200" baseline="0" dirty="0" err="1" smtClean="0"/>
              <a:t>iOS</a:t>
            </a:r>
            <a:r>
              <a:rPr lang="en-GB" sz="1200" baseline="0" dirty="0" smtClean="0"/>
              <a:t> and Windows Universal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pre-packaged JavaScript Virtual Machine. To be precise: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•For Android it is – Google’s v8 JavaScript Engine,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•For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Windows Phone it is –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WebKit’s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JavaScriptCore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(1)The JS Virtual Machine interprets and executes the JavaScript code.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All calls to the Native API are delegated 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&lt;click&gt;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Metadata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aseline="0" dirty="0" smtClean="0"/>
          </a:p>
          <a:p>
            <a:pPr defTabSz="482392"/>
            <a:endParaRPr lang="en-GB" sz="1200" baseline="0" dirty="0" smtClean="0"/>
          </a:p>
          <a:p>
            <a:pPr defTabSz="482392"/>
            <a:endParaRPr lang="en-GB" sz="1200" baseline="0" dirty="0" smtClean="0"/>
          </a:p>
          <a:p>
            <a:pPr defTabSz="482392"/>
            <a:endParaRPr lang="en-GB" sz="1200" dirty="0" smtClean="0"/>
          </a:p>
          <a:p>
            <a:pPr defTabSz="482392"/>
            <a:r>
              <a:rPr lang="en-GB" sz="1200" dirty="0" smtClean="0"/>
              <a:t>It is made of several major parts:</a:t>
            </a:r>
            <a:endParaRPr lang="en-GB" sz="1300" dirty="0" smtClean="0"/>
          </a:p>
          <a:p>
            <a:pPr marL="180897" indent="-180897" defTabSz="482392">
              <a:buFontTx/>
              <a:buChar char="-"/>
            </a:pPr>
            <a:r>
              <a:rPr lang="en-GB" sz="1300" dirty="0" smtClean="0"/>
              <a:t>A JavaScript Virtual Machine – to interpret and execute the JavaScript code. Then we have:</a:t>
            </a:r>
          </a:p>
          <a:p>
            <a:pPr marL="0" indent="0" defTabSz="482392">
              <a:buFontTx/>
              <a:buNone/>
            </a:pPr>
            <a:endParaRPr lang="en-GB" sz="1300" dirty="0" smtClean="0"/>
          </a:p>
          <a:p>
            <a:pPr marL="0" indent="0" defTabSz="482392">
              <a:buFontTx/>
              <a:buNone/>
            </a:pPr>
            <a:r>
              <a:rPr lang="en-GB" sz="1300" b="1" dirty="0" smtClean="0"/>
              <a:t>&lt;Before</a:t>
            </a:r>
            <a:r>
              <a:rPr lang="en-GB" sz="1300" b="1" baseline="0" dirty="0" smtClean="0"/>
              <a:t> the next slide&gt;</a:t>
            </a:r>
            <a:endParaRPr lang="en-GB" sz="1300" b="1" dirty="0" smtClean="0"/>
          </a:p>
          <a:p>
            <a:pPr marL="180897" indent="-180897" defTabSz="482392">
              <a:buFontTx/>
              <a:buChar char="-"/>
            </a:pPr>
            <a:r>
              <a:rPr lang="en-GB" sz="1300" dirty="0" smtClean="0"/>
              <a:t>A Bridge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4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All calls to the Native API are delegated to the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&lt;…&gt; Metadata - a pre-built set of all available APIs on each platform – the Metadata is used to lookup each method/type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the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46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The Type Conversion Module: handles data transfer from JavaScript to Native types and in reverse from Native to JavaScript types.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finally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81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The Call Dispatcher makes an actual call to the Native API and takes care of passing down the results.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this means that you can access any function and any type available in each platforms API.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482392"/>
            <a:r>
              <a:rPr lang="en-GB" sz="1200" b="1" dirty="0" smtClean="0"/>
              <a:t>&lt;Before the next slide&gt;</a:t>
            </a:r>
          </a:p>
          <a:p>
            <a:pPr defTabSz="482392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visualise it let’s have a look at a piece of JavaScript code</a:t>
            </a:r>
            <a:r>
              <a:rPr lang="en-GB" dirty="0" smtClean="0">
                <a:effectLst/>
              </a:rPr>
              <a:t> </a:t>
            </a:r>
            <a:endParaRPr lang="en-GB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4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 err="1" smtClean="0"/>
              <a:t>var</a:t>
            </a:r>
            <a:r>
              <a:rPr lang="en-GB" dirty="0" smtClean="0"/>
              <a:t> file </a:t>
            </a:r>
            <a:r>
              <a:rPr lang="en-GB" sz="1300" dirty="0" smtClean="0"/>
              <a:t>=</a:t>
            </a:r>
            <a:r>
              <a:rPr lang="en-GB" dirty="0" smtClean="0"/>
              <a:t> </a:t>
            </a:r>
            <a:r>
              <a:rPr lang="en-GB" sz="1300" dirty="0" smtClean="0"/>
              <a:t>new</a:t>
            </a:r>
            <a:r>
              <a:rPr lang="en-GB" dirty="0" smtClean="0"/>
              <a:t> </a:t>
            </a:r>
            <a:r>
              <a:rPr lang="en-GB" dirty="0" err="1" smtClean="0"/>
              <a:t>java</a:t>
            </a:r>
            <a:r>
              <a:rPr lang="en-GB" sz="1300" dirty="0" err="1" smtClean="0"/>
              <a:t>.</a:t>
            </a:r>
            <a:r>
              <a:rPr lang="en-GB" dirty="0" err="1" smtClean="0"/>
              <a:t>io</a:t>
            </a:r>
            <a:r>
              <a:rPr lang="en-GB" sz="1300" dirty="0" err="1" smtClean="0"/>
              <a:t>.</a:t>
            </a:r>
            <a:r>
              <a:rPr lang="en-GB" dirty="0" err="1" smtClean="0"/>
              <a:t>File</a:t>
            </a:r>
            <a:r>
              <a:rPr lang="en-GB" sz="1300" dirty="0" smtClean="0"/>
              <a:t>(</a:t>
            </a:r>
            <a:r>
              <a:rPr lang="en-GB" dirty="0" smtClean="0"/>
              <a:t>path</a:t>
            </a:r>
            <a:r>
              <a:rPr lang="en-GB" sz="1300" dirty="0" smtClean="0"/>
              <a:t>);</a:t>
            </a:r>
          </a:p>
          <a:p>
            <a:endParaRPr lang="en-GB" sz="130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calls Android API to create a file object.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JavaScript Virtual Machine or in this case Google’s v8 JavaScript Engine, evaluates the code.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9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Type Conversion Service converts the path value, from the JavaScript String to the native Java String object.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56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 will lookup the Android API and determine the corresponding native method to call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as a result finding the native constructor for the File class.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79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call dispatcher executes the call with a dual result: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•On the Android Side: we get a new instance of the native File class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•On the NativeScript Side: we get a custom JavaScript Object serving as a proxy to the native Android’s object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method is called on this proxy it is delegated to the underlying native object.</a:t>
            </a:r>
            <a:endParaRPr lang="en-GB" sz="1300" b="1" dirty="0" smtClean="0"/>
          </a:p>
          <a:p>
            <a:endParaRPr lang="en-GB" sz="1300" b="1" dirty="0" smtClean="0"/>
          </a:p>
          <a:p>
            <a:r>
              <a:rPr lang="en-GB" sz="1300" b="1" dirty="0" smtClean="0"/>
              <a:t>&lt;Before</a:t>
            </a:r>
            <a:r>
              <a:rPr lang="en-GB" sz="1300" b="1" baseline="0" dirty="0" smtClean="0"/>
              <a:t> the next slide&gt;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/>
              <a:t>This is the foundation of the NativeScript framework.</a:t>
            </a:r>
            <a:endParaRPr lang="en-GB" sz="1200" b="1" baseline="0" dirty="0" smtClean="0"/>
          </a:p>
          <a:p>
            <a:r>
              <a:rPr lang="en-GB" sz="1200" baseline="0" dirty="0" smtClean="0"/>
              <a:t>The next logical step was to create a platform agnostic abstraction layer.</a:t>
            </a:r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r>
              <a:rPr lang="en-GB" sz="1200" dirty="0" smtClean="0"/>
              <a:t>It is really great that you</a:t>
            </a:r>
            <a:r>
              <a:rPr lang="en-GB" sz="1200" baseline="0" dirty="0" smtClean="0"/>
              <a:t> </a:t>
            </a:r>
            <a:r>
              <a:rPr lang="en-GB" sz="1200" dirty="0" smtClean="0"/>
              <a:t>can access native APIs straight form JavaScript.</a:t>
            </a:r>
          </a:p>
          <a:p>
            <a:r>
              <a:rPr lang="en-GB" sz="1200" dirty="0" smtClean="0"/>
              <a:t>But I can hear you think. … this still doesn’t solve the problem of me having to learn all those Platform APIs.</a:t>
            </a:r>
          </a:p>
          <a:p>
            <a:endParaRPr lang="en-GB" sz="1200" dirty="0" smtClean="0"/>
          </a:p>
          <a:p>
            <a:r>
              <a:rPr lang="en-GB" sz="1200" baseline="0" dirty="0" smtClean="0"/>
              <a:t>But this is just the foundation of the NativeScript framework.</a:t>
            </a:r>
          </a:p>
          <a:p>
            <a:endParaRPr lang="en-GB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7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070" y="766456"/>
            <a:ext cx="1760408" cy="4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3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1350169"/>
            <a:ext cx="8503444" cy="2658666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D95DFB-872F-4BFC-9133-5068803A62EF}" type="datetimeFigureOut">
              <a:rPr lang="en-GB" smtClean="0"/>
              <a:t>02/05/2015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F18C-6C35-4273-BF89-D89497D14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79898" y="4662910"/>
            <a:ext cx="1296735" cy="36640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60" indent="137160" algn="l" defTabSz="68580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2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14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8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4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80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Magic vs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Telerik </a:t>
            </a:r>
            <a:r>
              <a:rPr lang="en-US" dirty="0" err="1" smtClean="0"/>
              <a:t>Next’s</a:t>
            </a:r>
            <a:r>
              <a:rPr lang="en-US" dirty="0" smtClean="0"/>
              <a:t> {N} Workshop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Sebastian Witalec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2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3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00" y="809999"/>
            <a:ext cx="9450000" cy="40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40" y="297986"/>
            <a:ext cx="5779121" cy="4334340"/>
          </a:xfrm>
        </p:spPr>
      </p:pic>
    </p:spTree>
    <p:extLst>
      <p:ext uri="{BB962C8B-B14F-4D97-AF65-F5344CB8AC3E}">
        <p14:creationId xmlns:p14="http://schemas.microsoft.com/office/powerpoint/2010/main" val="17460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 smtClean="0"/>
              <a:t>mage-manipulation module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b="1" dirty="0" smtClean="0"/>
              <a:t>image-manipulation.android.js</a:t>
            </a:r>
          </a:p>
          <a:p>
            <a:pPr indent="0">
              <a:buNone/>
            </a:pPr>
            <a:r>
              <a:rPr lang="en-GB" sz="1900" dirty="0" err="1">
                <a:solidFill>
                  <a:srgbClr val="3C59FD"/>
                </a:solidFill>
              </a:rPr>
              <a:t>var</a:t>
            </a:r>
            <a:r>
              <a:rPr lang="en-GB" sz="1900" dirty="0">
                <a:solidFill>
                  <a:srgbClr val="3C59FD"/>
                </a:solidFill>
              </a:rPr>
              <a:t> paint = new </a:t>
            </a:r>
            <a:r>
              <a:rPr lang="en-GB" sz="1900" dirty="0" err="1">
                <a:solidFill>
                  <a:srgbClr val="3C59FD"/>
                </a:solidFill>
              </a:rPr>
              <a:t>android.graphics.Paint</a:t>
            </a:r>
            <a:r>
              <a:rPr lang="en-GB" sz="1900" dirty="0" smtClean="0">
                <a:solidFill>
                  <a:srgbClr val="3C59FD"/>
                </a:solidFill>
              </a:rPr>
              <a:t>();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paint.setTypeface</a:t>
            </a:r>
            <a:r>
              <a:rPr lang="en-GB" sz="1900" dirty="0" smtClean="0">
                <a:solidFill>
                  <a:srgbClr val="3C59FD"/>
                </a:solidFill>
              </a:rPr>
              <a:t>(type);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paint.setTextSize</a:t>
            </a:r>
            <a:r>
              <a:rPr lang="en-GB" sz="1900" dirty="0" smtClean="0">
                <a:solidFill>
                  <a:srgbClr val="3C59FD"/>
                </a:solidFill>
              </a:rPr>
              <a:t>(</a:t>
            </a:r>
            <a:r>
              <a:rPr lang="en-GB" sz="1900" dirty="0" err="1" smtClean="0">
                <a:solidFill>
                  <a:srgbClr val="3C59FD"/>
                </a:solidFill>
              </a:rPr>
              <a:t>fontSize</a:t>
            </a:r>
            <a:r>
              <a:rPr lang="en-GB" sz="1900" dirty="0" smtClean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endParaRPr lang="en-GB" dirty="0" smtClean="0"/>
          </a:p>
          <a:p>
            <a:pPr indent="0">
              <a:buNone/>
            </a:pPr>
            <a:r>
              <a:rPr lang="en-GB" b="1" dirty="0" smtClean="0"/>
              <a:t>image-manipulation.ios.js</a:t>
            </a:r>
          </a:p>
          <a:p>
            <a:pPr indent="0">
              <a:buNone/>
            </a:pPr>
            <a:r>
              <a:rPr lang="en-GB" sz="1900" dirty="0" err="1">
                <a:solidFill>
                  <a:srgbClr val="3C59FD"/>
                </a:solidFill>
              </a:rPr>
              <a:t>var</a:t>
            </a:r>
            <a:r>
              <a:rPr lang="en-GB" sz="1900" dirty="0">
                <a:solidFill>
                  <a:srgbClr val="3C59FD"/>
                </a:solidFill>
              </a:rPr>
              <a:t> </a:t>
            </a:r>
            <a:r>
              <a:rPr lang="en-GB" sz="1900" dirty="0" err="1">
                <a:solidFill>
                  <a:srgbClr val="3C59FD"/>
                </a:solidFill>
              </a:rPr>
              <a:t>topRect</a:t>
            </a:r>
            <a:r>
              <a:rPr lang="en-GB" sz="1900" dirty="0">
                <a:solidFill>
                  <a:srgbClr val="3C59FD"/>
                </a:solidFill>
              </a:rPr>
              <a:t> = </a:t>
            </a:r>
            <a:r>
              <a:rPr lang="en-GB" sz="1900" dirty="0" err="1">
                <a:solidFill>
                  <a:srgbClr val="3C59FD"/>
                </a:solidFill>
              </a:rPr>
              <a:t>CGRectMake</a:t>
            </a:r>
            <a:r>
              <a:rPr lang="en-GB" sz="1900" dirty="0">
                <a:solidFill>
                  <a:srgbClr val="3C59FD"/>
                </a:solidFill>
              </a:rPr>
              <a:t>(30, 30, </a:t>
            </a:r>
            <a:r>
              <a:rPr lang="en-GB" sz="1900" dirty="0" err="1">
                <a:solidFill>
                  <a:srgbClr val="3C59FD"/>
                </a:solidFill>
              </a:rPr>
              <a:t>image.size.width</a:t>
            </a:r>
            <a:r>
              <a:rPr lang="en-GB" sz="1900" dirty="0">
                <a:solidFill>
                  <a:srgbClr val="3C59FD"/>
                </a:solidFill>
              </a:rPr>
              <a:t>, </a:t>
            </a:r>
            <a:r>
              <a:rPr lang="en-GB" sz="1900" dirty="0" err="1">
                <a:solidFill>
                  <a:srgbClr val="3C59FD"/>
                </a:solidFill>
              </a:rPr>
              <a:t>image.size.height</a:t>
            </a:r>
            <a:r>
              <a:rPr lang="en-GB" sz="1900" dirty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var</a:t>
            </a:r>
            <a:r>
              <a:rPr lang="en-GB" sz="1900" dirty="0" smtClean="0">
                <a:solidFill>
                  <a:srgbClr val="3C59FD"/>
                </a:solidFill>
              </a:rPr>
              <a:t> </a:t>
            </a:r>
            <a:r>
              <a:rPr lang="en-GB" sz="1900" dirty="0" err="1">
                <a:solidFill>
                  <a:srgbClr val="3C59FD"/>
                </a:solidFill>
              </a:rPr>
              <a:t>topString</a:t>
            </a:r>
            <a:r>
              <a:rPr lang="en-GB" sz="1900" dirty="0">
                <a:solidFill>
                  <a:srgbClr val="3C59FD"/>
                </a:solidFill>
              </a:rPr>
              <a:t> = </a:t>
            </a:r>
            <a:r>
              <a:rPr lang="en-GB" sz="1900" dirty="0" err="1">
                <a:solidFill>
                  <a:srgbClr val="3C59FD"/>
                </a:solidFill>
              </a:rPr>
              <a:t>NSString.alloc</a:t>
            </a:r>
            <a:r>
              <a:rPr lang="en-GB" sz="1900" dirty="0">
                <a:solidFill>
                  <a:srgbClr val="3C59FD"/>
                </a:solidFill>
              </a:rPr>
              <a:t>().</a:t>
            </a:r>
            <a:r>
              <a:rPr lang="en-GB" sz="1900" dirty="0" err="1">
                <a:solidFill>
                  <a:srgbClr val="3C59FD"/>
                </a:solidFill>
              </a:rPr>
              <a:t>initWithString</a:t>
            </a:r>
            <a:r>
              <a:rPr lang="en-GB" sz="1900" dirty="0">
                <a:solidFill>
                  <a:srgbClr val="3C59FD"/>
                </a:solidFill>
              </a:rPr>
              <a:t>(</a:t>
            </a:r>
            <a:r>
              <a:rPr lang="en-GB" sz="1900" dirty="0" err="1">
                <a:solidFill>
                  <a:srgbClr val="3C59FD"/>
                </a:solidFill>
              </a:rPr>
              <a:t>topText</a:t>
            </a:r>
            <a:r>
              <a:rPr lang="en-GB" sz="1900" dirty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topString.drawInRectWithFont</a:t>
            </a:r>
            <a:r>
              <a:rPr lang="en-GB" sz="1900" dirty="0" smtClean="0">
                <a:solidFill>
                  <a:srgbClr val="3C59FD"/>
                </a:solidFill>
              </a:rPr>
              <a:t>(</a:t>
            </a:r>
            <a:r>
              <a:rPr lang="en-GB" sz="1900" dirty="0" err="1" smtClean="0">
                <a:solidFill>
                  <a:srgbClr val="3C59FD"/>
                </a:solidFill>
              </a:rPr>
              <a:t>topRect</a:t>
            </a:r>
            <a:r>
              <a:rPr lang="en-GB" sz="1900" dirty="0">
                <a:solidFill>
                  <a:srgbClr val="3C59FD"/>
                </a:solidFill>
              </a:rPr>
              <a:t>, font</a:t>
            </a:r>
            <a:r>
              <a:rPr lang="en-GB" sz="1900" dirty="0" smtClean="0">
                <a:solidFill>
                  <a:srgbClr val="3C59FD"/>
                </a:solidFill>
              </a:rPr>
              <a:t>);</a:t>
            </a:r>
            <a:endParaRPr lang="en-GB" sz="1900" dirty="0">
              <a:solidFill>
                <a:srgbClr val="3C59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0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7" y="304138"/>
            <a:ext cx="7296086" cy="432818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065" y="304138"/>
            <a:ext cx="6742923" cy="4328187"/>
          </a:xfrm>
        </p:spPr>
        <p:txBody>
          <a:bodyPr>
            <a:noAutofit/>
          </a:bodyPr>
          <a:lstStyle/>
          <a:p>
            <a:r>
              <a:rPr lang="en-GB" sz="4000" b="1" dirty="0" smtClean="0">
                <a:solidFill>
                  <a:srgbClr val="00BFF3"/>
                </a:solidFill>
              </a:rPr>
              <a:t>	    This my dear is</a:t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>
                <a:solidFill>
                  <a:srgbClr val="00BFF3"/>
                </a:solidFill>
              </a:rPr>
              <a:t/>
            </a:r>
            <a:br>
              <a:rPr lang="en-GB" sz="4000" b="1" dirty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/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/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>
                <a:solidFill>
                  <a:srgbClr val="00BFF3"/>
                </a:solidFill>
              </a:rPr>
              <a:t/>
            </a:r>
            <a:br>
              <a:rPr lang="en-GB" sz="4000" b="1" dirty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/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>What modules are made of</a:t>
            </a:r>
            <a:endParaRPr lang="en-GB" sz="4000" b="1" dirty="0">
              <a:solidFill>
                <a:srgbClr val="00BF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6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12" y="304138"/>
            <a:ext cx="5778777" cy="4328187"/>
          </a:xfrm>
        </p:spPr>
      </p:pic>
    </p:spTree>
    <p:extLst>
      <p:ext uri="{BB962C8B-B14F-4D97-AF65-F5344CB8AC3E}">
        <p14:creationId xmlns:p14="http://schemas.microsoft.com/office/powerpoint/2010/main" val="332146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4"/>
            <a:ext cx="9144000" cy="57663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solidFill>
                  <a:schemeClr val="bg1"/>
                </a:solidFill>
              </a:rPr>
              <a:t>Model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9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972"/>
            <a:ext cx="9144000" cy="573225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 smtClean="0">
                <a:solidFill>
                  <a:schemeClr val="bg1"/>
                </a:solidFill>
              </a:rPr>
              <a:t>View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39" y="-267476"/>
            <a:ext cx="9154239" cy="569142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 smtClean="0">
                <a:solidFill>
                  <a:schemeClr val="bg1"/>
                </a:solidFill>
              </a:rPr>
              <a:t>ViewModel</a:t>
            </a:r>
            <a:endParaRPr lang="en-GB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2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8778"/>
            <a:ext cx="9199984" cy="684047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smtClean="0">
                <a:solidFill>
                  <a:schemeClr val="bg1"/>
                </a:solidFill>
              </a:rPr>
              <a:t>More Science Than Magic</a:t>
            </a:r>
            <a:endParaRPr lang="en-GB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8" y="1097693"/>
            <a:ext cx="4320000" cy="27242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62" y="978195"/>
            <a:ext cx="8408192" cy="963879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" name="Equal 4"/>
          <p:cNvSpPr/>
          <p:nvPr/>
        </p:nvSpPr>
        <p:spPr>
          <a:xfrm>
            <a:off x="4664149" y="2261191"/>
            <a:ext cx="1112874" cy="50327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1967" y="1724314"/>
            <a:ext cx="4097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 smtClean="0"/>
              <a:t>DATA</a:t>
            </a:r>
            <a:endParaRPr lang="en-GB" sz="9600" b="1" dirty="0"/>
          </a:p>
        </p:txBody>
      </p:sp>
    </p:spTree>
    <p:extLst>
      <p:ext uri="{BB962C8B-B14F-4D97-AF65-F5344CB8AC3E}">
        <p14:creationId xmlns:p14="http://schemas.microsoft.com/office/powerpoint/2010/main" val="24235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</a:t>
            </a:r>
            <a:endParaRPr lang="en-GB" dirty="0"/>
          </a:p>
        </p:txBody>
      </p:sp>
      <p:pic>
        <p:nvPicPr>
          <p:cNvPr id="1026" name="Picture 2" descr="http://pod.doe.in.gov/groups/learningconnectionhelp/wiki/8f52d/images/f1fd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6" y="1268017"/>
            <a:ext cx="31051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atacenterknowledge.com/wp-content/uploads/2013/10/database-clou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68" y="1268017"/>
            <a:ext cx="3935837" cy="31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08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2" y="1001665"/>
            <a:ext cx="4320000" cy="270815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62" y="893135"/>
            <a:ext cx="8408192" cy="963879"/>
          </a:xfrm>
        </p:spPr>
        <p:txBody>
          <a:bodyPr>
            <a:norm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  View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5610" y="1727998"/>
            <a:ext cx="1750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 smtClean="0"/>
              <a:t>UI</a:t>
            </a:r>
            <a:endParaRPr lang="en-GB" sz="9600" b="1" dirty="0"/>
          </a:p>
        </p:txBody>
      </p:sp>
      <p:sp>
        <p:nvSpPr>
          <p:cNvPr id="7" name="Equal 6"/>
          <p:cNvSpPr/>
          <p:nvPr/>
        </p:nvSpPr>
        <p:spPr>
          <a:xfrm>
            <a:off x="4664149" y="2261191"/>
            <a:ext cx="1112874" cy="50327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5" y="1526651"/>
            <a:ext cx="5209404" cy="3106071"/>
          </a:xfrm>
        </p:spPr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lang="en-GB" sz="2800" dirty="0"/>
              <a:t>&lt;Page </a:t>
            </a:r>
            <a:r>
              <a:rPr lang="en-GB" sz="2800" dirty="0" err="1"/>
              <a:t>navigatedTo</a:t>
            </a:r>
            <a:r>
              <a:rPr lang="en-GB" sz="2800" dirty="0"/>
              <a:t>="</a:t>
            </a:r>
            <a:r>
              <a:rPr lang="en-GB" sz="2800" dirty="0" err="1"/>
              <a:t>loadCalculatorView</a:t>
            </a:r>
            <a:r>
              <a:rPr lang="en-GB" sz="2800" dirty="0"/>
              <a:t>"&gt;</a:t>
            </a:r>
          </a:p>
          <a:p>
            <a:pPr indent="0">
              <a:buNone/>
            </a:pPr>
            <a:r>
              <a:rPr lang="en-GB" sz="2800" dirty="0"/>
              <a:t>    &lt;</a:t>
            </a:r>
            <a:r>
              <a:rPr lang="en-GB" sz="2800" dirty="0" err="1"/>
              <a:t>StackLayout</a:t>
            </a:r>
            <a:r>
              <a:rPr lang="en-GB" sz="2800" dirty="0"/>
              <a:t>&gt;</a:t>
            </a:r>
          </a:p>
          <a:p>
            <a:pPr indent="0">
              <a:buNone/>
            </a:pPr>
            <a:r>
              <a:rPr lang="en-GB" sz="2800" dirty="0"/>
              <a:t>            &lt;Label text="Distance" width="100"/&gt;</a:t>
            </a:r>
          </a:p>
          <a:p>
            <a:pPr indent="0">
              <a:buNone/>
            </a:pPr>
            <a:r>
              <a:rPr lang="en-GB" sz="2800" dirty="0"/>
              <a:t>            &lt;</a:t>
            </a:r>
            <a:r>
              <a:rPr lang="en-GB" sz="2800" dirty="0" err="1"/>
              <a:t>TextField</a:t>
            </a:r>
            <a:r>
              <a:rPr lang="en-GB" sz="2800" dirty="0"/>
              <a:t> text="{{distance}}" width="100"/&gt;</a:t>
            </a:r>
          </a:p>
          <a:p>
            <a:pPr indent="0">
              <a:buNone/>
            </a:pPr>
            <a:r>
              <a:rPr lang="en-GB" sz="2800" dirty="0"/>
              <a:t>            &lt;Label text="miles" /&gt;</a:t>
            </a:r>
          </a:p>
          <a:p>
            <a:pPr indent="0">
              <a:buNone/>
            </a:pPr>
            <a:r>
              <a:rPr lang="en-GB" sz="2800" dirty="0"/>
              <a:t>            &lt;Label text="Efficiency"  width="100" /&gt;</a:t>
            </a:r>
          </a:p>
          <a:p>
            <a:pPr indent="0">
              <a:buNone/>
            </a:pPr>
            <a:r>
              <a:rPr lang="en-GB" sz="2800" dirty="0"/>
              <a:t>            &lt;</a:t>
            </a:r>
            <a:r>
              <a:rPr lang="en-GB" sz="2800" dirty="0" err="1"/>
              <a:t>TextField</a:t>
            </a:r>
            <a:r>
              <a:rPr lang="en-GB" sz="2800" dirty="0"/>
              <a:t> text="{{efficiency}}" width="100"/&gt;</a:t>
            </a:r>
          </a:p>
          <a:p>
            <a:pPr indent="0">
              <a:buNone/>
            </a:pPr>
            <a:r>
              <a:rPr lang="en-GB" sz="2800" dirty="0"/>
              <a:t>            &lt;Label text="mpg" /&gt;</a:t>
            </a:r>
          </a:p>
          <a:p>
            <a:pPr indent="0">
              <a:buNone/>
            </a:pPr>
            <a:r>
              <a:rPr lang="en-GB" sz="2800" b="1" dirty="0" smtClean="0">
                <a:solidFill>
                  <a:schemeClr val="bg1">
                    <a:lumMod val="50000"/>
                  </a:schemeClr>
                </a:solidFill>
              </a:rPr>
              <a:t>									{…}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  <a:p>
            <a:pPr indent="0">
              <a:buNone/>
            </a:pPr>
            <a:r>
              <a:rPr lang="en-GB" sz="2800" dirty="0"/>
              <a:t>             &lt;Button tap="calculate</a:t>
            </a:r>
            <a:r>
              <a:rPr lang="en-GB" sz="2800" dirty="0" smtClean="0"/>
              <a:t>" </a:t>
            </a:r>
            <a:r>
              <a:rPr lang="en-GB" sz="2800" dirty="0"/>
              <a:t>text="Calculate" width="100"/&gt;</a:t>
            </a:r>
          </a:p>
          <a:p>
            <a:pPr indent="0">
              <a:buNone/>
            </a:pPr>
            <a:r>
              <a:rPr lang="en-GB" sz="2800" dirty="0"/>
              <a:t>    &lt;/</a:t>
            </a:r>
            <a:r>
              <a:rPr lang="en-GB" sz="2800" dirty="0" err="1"/>
              <a:t>StackLayout</a:t>
            </a:r>
            <a:r>
              <a:rPr lang="en-GB" sz="2800" dirty="0"/>
              <a:t>&gt;</a:t>
            </a:r>
          </a:p>
          <a:p>
            <a:pPr indent="0">
              <a:buNone/>
            </a:pPr>
            <a:r>
              <a:rPr lang="en-GB" sz="2800" dirty="0"/>
              <a:t>&lt;/Page&gt;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95" y="919243"/>
            <a:ext cx="3600000" cy="30661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147187" y="3524865"/>
            <a:ext cx="2006008" cy="228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827206" y="1740311"/>
            <a:ext cx="1525989" cy="317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306529" y="1956904"/>
            <a:ext cx="2485103" cy="359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52" y="717124"/>
            <a:ext cx="2520000" cy="156674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5" y="710037"/>
            <a:ext cx="2520000" cy="157975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731991"/>
            <a:ext cx="2520000" cy="1589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9722"/>
            <a:ext cx="8560204" cy="963879"/>
          </a:xfrm>
        </p:spPr>
        <p:txBody>
          <a:bodyPr>
            <a:norm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    View                                             </a:t>
            </a:r>
            <a:r>
              <a:rPr lang="en-GB" sz="1600" b="1" dirty="0" err="1" smtClean="0">
                <a:solidFill>
                  <a:schemeClr val="bg1"/>
                </a:solidFill>
              </a:rPr>
              <a:t>ViewModel</a:t>
            </a:r>
            <a:r>
              <a:rPr lang="en-GB" sz="1600" b="1" dirty="0" smtClean="0">
                <a:solidFill>
                  <a:schemeClr val="bg1"/>
                </a:solidFill>
              </a:rPr>
              <a:t>                                   Model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>
            <a:off x="2718475" y="1499915"/>
            <a:ext cx="485677" cy="58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724153" y="1499915"/>
            <a:ext cx="542392" cy="58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18935" y="-194725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 smtClean="0"/>
              <a:t>Connects</a:t>
            </a:r>
            <a:endParaRPr lang="en-GB" sz="6000" b="1" dirty="0"/>
          </a:p>
        </p:txBody>
      </p:sp>
      <p:sp>
        <p:nvSpPr>
          <p:cNvPr id="11" name="Cross 10"/>
          <p:cNvSpPr/>
          <p:nvPr/>
        </p:nvSpPr>
        <p:spPr>
          <a:xfrm>
            <a:off x="4123910" y="2382844"/>
            <a:ext cx="680484" cy="680484"/>
          </a:xfrm>
          <a:prstGeom prst="plus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04" y="3162300"/>
            <a:ext cx="2444496" cy="1981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6204" y="4679212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</a:rPr>
              <a:t>Application Logic</a:t>
            </a:r>
            <a:endParaRPr lang="en-GB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0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Bindings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827085"/>
            <a:ext cx="4697361" cy="406673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GB" sz="1800" b="1" dirty="0" smtClean="0">
                <a:solidFill>
                  <a:schemeClr val="bg1">
                    <a:lumMod val="50000"/>
                  </a:schemeClr>
                </a:solidFill>
              </a:rPr>
              <a:t>View: XML</a:t>
            </a:r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endParaRPr lang="en-GB" sz="1800" dirty="0"/>
          </a:p>
          <a:p>
            <a:pPr indent="0">
              <a:buNone/>
            </a:pPr>
            <a:r>
              <a:rPr lang="en-GB" sz="1800" dirty="0" smtClean="0"/>
              <a:t>Property Bindings:</a:t>
            </a:r>
          </a:p>
          <a:p>
            <a:pPr indent="0">
              <a:buNone/>
            </a:pPr>
            <a:r>
              <a:rPr lang="en-GB" sz="1800" dirty="0" smtClean="0"/>
              <a:t>&lt;</a:t>
            </a:r>
            <a:r>
              <a:rPr lang="en-GB" sz="1800" dirty="0"/>
              <a:t>Label text="{{</a:t>
            </a:r>
            <a:r>
              <a:rPr lang="en-GB" sz="1800" dirty="0" err="1"/>
              <a:t>currentCard</a:t>
            </a:r>
            <a:r>
              <a:rPr lang="en-GB" sz="1800" dirty="0"/>
              <a:t>}}" </a:t>
            </a:r>
            <a:r>
              <a:rPr lang="en-GB" sz="1800" dirty="0" smtClean="0"/>
              <a:t>/&gt;</a:t>
            </a:r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r>
              <a:rPr lang="en-GB" sz="1800" dirty="0" smtClean="0"/>
              <a:t>Expression Bindings</a:t>
            </a:r>
          </a:p>
          <a:p>
            <a:pPr indent="0">
              <a:buNone/>
            </a:pPr>
            <a:r>
              <a:rPr lang="en-GB" sz="1800" dirty="0"/>
              <a:t>&lt;Label text="{{score + ' ('+ streak +')  '}}" </a:t>
            </a:r>
            <a:r>
              <a:rPr lang="en-GB" sz="1800" dirty="0" smtClean="0"/>
              <a:t>/&gt;</a:t>
            </a:r>
            <a:endParaRPr lang="en-GB" sz="1800" dirty="0"/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r>
              <a:rPr lang="en-GB" sz="1800" dirty="0" smtClean="0"/>
              <a:t>Action </a:t>
            </a:r>
            <a:r>
              <a:rPr lang="en-GB" sz="1800" dirty="0" err="1" smtClean="0"/>
              <a:t>Bindins</a:t>
            </a:r>
            <a:endParaRPr lang="en-GB" sz="1800" dirty="0"/>
          </a:p>
          <a:p>
            <a:pPr indent="0">
              <a:buNone/>
            </a:pPr>
            <a:r>
              <a:rPr lang="en-GB" sz="1800" dirty="0" smtClean="0"/>
              <a:t>&lt;</a:t>
            </a:r>
            <a:r>
              <a:rPr lang="en-GB" sz="1800" dirty="0"/>
              <a:t>Button text="Lower" tap="{{ </a:t>
            </a:r>
            <a:r>
              <a:rPr lang="en-GB" sz="1800" dirty="0" err="1"/>
              <a:t>goLower</a:t>
            </a:r>
            <a:r>
              <a:rPr lang="en-GB" sz="1800" dirty="0"/>
              <a:t> </a:t>
            </a:r>
            <a:r>
              <a:rPr lang="en-GB" sz="1800" dirty="0" smtClean="0"/>
              <a:t>}}"/&gt;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844845" y="827085"/>
            <a:ext cx="4299154" cy="406673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GB" sz="1800" b="1" dirty="0" err="1" smtClean="0">
                <a:solidFill>
                  <a:schemeClr val="bg1">
                    <a:lumMod val="50000"/>
                  </a:schemeClr>
                </a:solidFill>
              </a:rPr>
              <a:t>ViewModel</a:t>
            </a:r>
            <a:r>
              <a:rPr lang="en-GB" sz="1800" b="1" dirty="0" smtClean="0">
                <a:solidFill>
                  <a:schemeClr val="bg1">
                    <a:lumMod val="50000"/>
                  </a:schemeClr>
                </a:solidFill>
              </a:rPr>
              <a:t>: JavaScript</a:t>
            </a:r>
          </a:p>
          <a:p>
            <a:pPr indent="0">
              <a:buNone/>
            </a:pPr>
            <a:r>
              <a:rPr lang="en-GB" sz="1800" dirty="0" err="1" smtClean="0"/>
              <a:t>var</a:t>
            </a:r>
            <a:r>
              <a:rPr lang="en-GB" sz="1800" dirty="0" smtClean="0"/>
              <a:t> </a:t>
            </a:r>
            <a:r>
              <a:rPr lang="en-GB" sz="1800" dirty="0" err="1" smtClean="0"/>
              <a:t>viewModel</a:t>
            </a:r>
            <a:r>
              <a:rPr lang="en-GB" sz="1800" dirty="0" smtClean="0"/>
              <a:t> </a:t>
            </a:r>
            <a:r>
              <a:rPr lang="en-GB" sz="1800" dirty="0"/>
              <a:t>= new </a:t>
            </a:r>
            <a:r>
              <a:rPr lang="en-GB" sz="1800" dirty="0" err="1" smtClean="0"/>
              <a:t>observable.Observable</a:t>
            </a:r>
            <a:r>
              <a:rPr lang="en-GB" sz="1800" dirty="0" smtClean="0"/>
              <a:t>();</a:t>
            </a:r>
          </a:p>
          <a:p>
            <a:pPr indent="0">
              <a:buNone/>
            </a:pPr>
            <a:endParaRPr lang="en-GB" sz="1800" dirty="0"/>
          </a:p>
          <a:p>
            <a:pPr indent="0">
              <a:buNone/>
            </a:pPr>
            <a:r>
              <a:rPr lang="en-GB" sz="1800" dirty="0" err="1"/>
              <a:t>viewModel.set</a:t>
            </a:r>
            <a:r>
              <a:rPr lang="en-GB" sz="1800" dirty="0"/>
              <a:t>("{{</a:t>
            </a:r>
            <a:r>
              <a:rPr lang="en-GB" sz="1800" dirty="0" err="1"/>
              <a:t>currentCard</a:t>
            </a:r>
            <a:r>
              <a:rPr lang="en-GB" sz="1800" dirty="0"/>
              <a:t>}}", "5");</a:t>
            </a:r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r>
              <a:rPr lang="en-GB" sz="1800" dirty="0" err="1" smtClean="0"/>
              <a:t>viewModel.set</a:t>
            </a:r>
            <a:r>
              <a:rPr lang="en-GB" sz="1800" dirty="0" smtClean="0"/>
              <a:t>("{{streak}}", "0");</a:t>
            </a:r>
            <a:endParaRPr lang="en-GB" sz="1800" dirty="0"/>
          </a:p>
          <a:p>
            <a:pPr indent="0">
              <a:buNone/>
            </a:pPr>
            <a:endParaRPr lang="en-GB" sz="1800" dirty="0" smtClean="0"/>
          </a:p>
          <a:p>
            <a:pPr indent="0">
              <a:buNone/>
            </a:pPr>
            <a:r>
              <a:rPr lang="en-GB" sz="1800" dirty="0" err="1" smtClean="0"/>
              <a:t>viewModel.goLower</a:t>
            </a:r>
            <a:r>
              <a:rPr lang="en-GB" sz="1800" dirty="0"/>
              <a:t> </a:t>
            </a:r>
            <a:r>
              <a:rPr lang="en-GB" sz="1800" dirty="0" smtClean="0"/>
              <a:t>= function() {</a:t>
            </a:r>
          </a:p>
          <a:p>
            <a:pPr indent="0">
              <a:buNone/>
            </a:pPr>
            <a:r>
              <a:rPr lang="en-GB" sz="1800" dirty="0" smtClean="0"/>
              <a:t>		//Do go lower here</a:t>
            </a:r>
            <a:endParaRPr lang="en-GB" sz="1800" dirty="0"/>
          </a:p>
          <a:p>
            <a:pPr indent="0">
              <a:buNone/>
            </a:pPr>
            <a:r>
              <a:rPr lang="en-GB" sz="1800" dirty="0" smtClean="0"/>
              <a:t>} </a:t>
            </a:r>
            <a:endParaRPr lang="en-GB" sz="1800" dirty="0"/>
          </a:p>
        </p:txBody>
      </p:sp>
      <p:sp>
        <p:nvSpPr>
          <p:cNvPr id="7" name="Right Arrow 6"/>
          <p:cNvSpPr/>
          <p:nvPr/>
        </p:nvSpPr>
        <p:spPr>
          <a:xfrm>
            <a:off x="4608871" y="2212258"/>
            <a:ext cx="383458" cy="2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>
            <a:off x="4608871" y="3234813"/>
            <a:ext cx="383458" cy="2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608871" y="4257368"/>
            <a:ext cx="383458" cy="20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76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561"/>
          <a:stretch/>
        </p:blipFill>
        <p:spPr>
          <a:xfrm>
            <a:off x="260950" y="235974"/>
            <a:ext cx="5048469" cy="4396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240" y="235974"/>
            <a:ext cx="6544273" cy="774290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To set or not to set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553065"/>
            <a:ext cx="34806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viewModel.updateName</a:t>
            </a:r>
            <a:r>
              <a:rPr lang="en-GB" sz="2000" dirty="0" smtClean="0"/>
              <a:t>() {</a:t>
            </a:r>
          </a:p>
          <a:p>
            <a:r>
              <a:rPr lang="en-GB" sz="2000" dirty="0" smtClean="0"/>
              <a:t>  </a:t>
            </a:r>
            <a:r>
              <a:rPr lang="en-GB" sz="2000" dirty="0" err="1" smtClean="0"/>
              <a:t>this.firstName</a:t>
            </a:r>
            <a:r>
              <a:rPr lang="en-GB" sz="2000" dirty="0" smtClean="0"/>
              <a:t> </a:t>
            </a:r>
            <a:r>
              <a:rPr lang="en-GB" sz="2000" b="1" dirty="0" smtClean="0">
                <a:solidFill>
                  <a:srgbClr val="FF0000"/>
                </a:solidFill>
              </a:rPr>
              <a:t>=</a:t>
            </a:r>
            <a:r>
              <a:rPr lang="en-GB" sz="2000" dirty="0" smtClean="0"/>
              <a:t> "Jack";</a:t>
            </a:r>
            <a:endParaRPr lang="en-GB" sz="2000" dirty="0"/>
          </a:p>
          <a:p>
            <a:r>
              <a:rPr lang="en-GB" sz="2000" dirty="0" smtClean="0"/>
              <a:t>	</a:t>
            </a:r>
            <a:r>
              <a:rPr lang="en-GB" sz="2000" b="1" dirty="0" smtClean="0">
                <a:solidFill>
                  <a:schemeClr val="bg1">
                    <a:lumMod val="50000"/>
                  </a:schemeClr>
                </a:solidFill>
              </a:rPr>
              <a:t>//vs</a:t>
            </a:r>
          </a:p>
          <a:p>
            <a:r>
              <a:rPr lang="en-GB" sz="2000" dirty="0" smtClean="0"/>
              <a:t>  </a:t>
            </a:r>
            <a:r>
              <a:rPr lang="en-GB" sz="2000" dirty="0" err="1" smtClean="0"/>
              <a:t>this.</a:t>
            </a:r>
            <a:r>
              <a:rPr lang="en-GB" sz="2000" b="1" dirty="0" err="1" smtClean="0">
                <a:solidFill>
                  <a:srgbClr val="FF0000"/>
                </a:solidFill>
              </a:rPr>
              <a:t>set</a:t>
            </a:r>
            <a:r>
              <a:rPr lang="en-GB" sz="2000" dirty="0" smtClean="0"/>
              <a:t>("</a:t>
            </a:r>
            <a:r>
              <a:rPr lang="en-GB" sz="2000" dirty="0" err="1" smtClean="0"/>
              <a:t>lastName</a:t>
            </a:r>
            <a:r>
              <a:rPr lang="en-GB" sz="2000" dirty="0" smtClean="0"/>
              <a:t>", "King");</a:t>
            </a:r>
          </a:p>
          <a:p>
            <a:r>
              <a:rPr lang="en-GB" sz="2000" dirty="0"/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08" y="2275679"/>
            <a:ext cx="3600000" cy="2123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408" y="2275679"/>
            <a:ext cx="3600000" cy="21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	</a:t>
            </a:r>
            <a:r>
              <a:rPr lang="en-GB" sz="4400" b="1" dirty="0" smtClean="0"/>
              <a:t>Demo</a:t>
            </a:r>
            <a:r>
              <a:rPr lang="en-GB" dirty="0" smtClean="0"/>
              <a:t>						</a:t>
            </a:r>
            <a:r>
              <a:rPr lang="en-GB" sz="4400" b="1" dirty="0" smtClean="0"/>
              <a:t>Time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525" y="2353340"/>
            <a:ext cx="1428695" cy="1192321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GB" sz="9600" b="1" dirty="0"/>
              <a:t>N</a:t>
            </a:r>
          </a:p>
        </p:txBody>
      </p:sp>
      <p:pic>
        <p:nvPicPr>
          <p:cNvPr id="1026" name="Picture 2" descr="http://fc02.deviantart.net/fs70/f/2013/059/9/f/demon_girl_advanced___lotc_by_james_face-d5wipi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71" y="1406830"/>
            <a:ext cx="2329554" cy="31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274828" y="2709767"/>
            <a:ext cx="1063256" cy="579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54" y="1623151"/>
            <a:ext cx="2741981" cy="26734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95" y="2480398"/>
            <a:ext cx="958938" cy="9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Understanding users</a:t>
            </a:r>
            <a:endParaRPr lang="en-GB" dirty="0"/>
          </a:p>
        </p:txBody>
      </p:sp>
      <p:pic>
        <p:nvPicPr>
          <p:cNvPr id="1028" name="Picture 4" descr="http://fc00.deviantart.net/fs71/i/2011/321/8/a/magic_book_by_colgreyis-d4gg46f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4" y="1986078"/>
            <a:ext cx="2743200" cy="19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Ocean Microscope toy educational 98107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835" y="1986078"/>
            <a:ext cx="3444972" cy="19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466" y="2601398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chemeClr val="bg1">
                    <a:lumMod val="50000"/>
                  </a:schemeClr>
                </a:solidFill>
              </a:rPr>
              <a:t>OR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215226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>
                <a:solidFill>
                  <a:schemeClr val="bg1"/>
                </a:solidFill>
              </a:rPr>
              <a:t>Magic                                                             Science</a:t>
            </a:r>
            <a:endParaRPr lang="en-GB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much would you </a:t>
            </a:r>
            <a:r>
              <a:rPr lang="en-GB" dirty="0" smtClean="0"/>
              <a:t>give to know?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94" y="1187450"/>
            <a:ext cx="2484406" cy="38278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2487502" y="4352406"/>
            <a:ext cx="717550" cy="206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87502" y="4559300"/>
            <a:ext cx="717550" cy="132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46300" y="4312437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?</a:t>
            </a:r>
            <a:endParaRPr lang="en-GB" b="1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98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JavaScript Virtual Machine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11724" b="-117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13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indent="0">
              <a:buNone/>
            </a:pPr>
            <a:r>
              <a:rPr lang="en-GB" dirty="0" err="1"/>
              <a:t>var</a:t>
            </a:r>
            <a:r>
              <a:rPr lang="en-GB" dirty="0"/>
              <a:t> </a:t>
            </a:r>
            <a:r>
              <a:rPr lang="en-GB" dirty="0" err="1"/>
              <a:t>NativeScriptMonitor</a:t>
            </a:r>
            <a:r>
              <a:rPr lang="en-GB" dirty="0"/>
              <a:t> = require('./</a:t>
            </a:r>
            <a:r>
              <a:rPr lang="en-GB" dirty="0" err="1"/>
              <a:t>NativeScriptMonitor</a:t>
            </a:r>
            <a:r>
              <a:rPr lang="en-GB" dirty="0"/>
              <a:t>').Monitor;</a:t>
            </a:r>
          </a:p>
          <a:p>
            <a:pPr indent="0">
              <a:buNone/>
            </a:pPr>
            <a:endParaRPr lang="en-GB" dirty="0" smtClean="0"/>
          </a:p>
          <a:p>
            <a:pPr indent="0">
              <a:buNone/>
            </a:pP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monitor = new </a:t>
            </a:r>
            <a:r>
              <a:rPr lang="en-GB" dirty="0" err="1"/>
              <a:t>NativeScriptMonitor</a:t>
            </a:r>
            <a:r>
              <a:rPr lang="en-GB" dirty="0"/>
              <a:t>({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productId</a:t>
            </a:r>
            <a:r>
              <a:rPr lang="en-GB" dirty="0"/>
              <a:t>: </a:t>
            </a:r>
            <a:r>
              <a:rPr lang="en-GB" dirty="0" smtClean="0"/>
              <a:t>‘e4680536-g543-8gjd-bs98-0dj4dj-2hd467',</a:t>
            </a:r>
            <a:endParaRPr lang="en-GB" dirty="0"/>
          </a:p>
          <a:p>
            <a:pPr indent="0">
              <a:buNone/>
            </a:pPr>
            <a:r>
              <a:rPr lang="en-GB" dirty="0"/>
              <a:t>    version: '1.2.3'</a:t>
            </a:r>
          </a:p>
          <a:p>
            <a:pPr indent="0">
              <a:buNone/>
            </a:pPr>
            <a:r>
              <a:rPr lang="en-GB" dirty="0" smtClean="0"/>
              <a:t>});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5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6000"/>
            <a:ext cx="9229560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GB" b="1" dirty="0" smtClean="0"/>
              <a:t>When Application starts</a:t>
            </a:r>
            <a:endParaRPr lang="en-GB" b="1" dirty="0"/>
          </a:p>
          <a:p>
            <a:pPr indent="0">
              <a:buNone/>
            </a:pPr>
            <a:r>
              <a:rPr lang="en-GB" dirty="0" err="1"/>
              <a:t>monitor.start</a:t>
            </a:r>
            <a:r>
              <a:rPr lang="en-GB" dirty="0"/>
              <a:t>();</a:t>
            </a:r>
          </a:p>
          <a:p>
            <a:pPr indent="0">
              <a:buNone/>
            </a:pPr>
            <a:endParaRPr lang="en-GB" b="1" dirty="0"/>
          </a:p>
          <a:p>
            <a:pPr indent="0">
              <a:buNone/>
            </a:pPr>
            <a:r>
              <a:rPr lang="en-GB" b="1" dirty="0" smtClean="0"/>
              <a:t>Before App Closes</a:t>
            </a:r>
            <a:endParaRPr lang="en-GB" b="1" dirty="0"/>
          </a:p>
          <a:p>
            <a:pPr indent="0">
              <a:buNone/>
            </a:pPr>
            <a:r>
              <a:rPr lang="en-GB" dirty="0" err="1"/>
              <a:t>monitor.stop</a:t>
            </a:r>
            <a:r>
              <a:rPr lang="en-GB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513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37811" cy="49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Feature Usage: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dirty="0"/>
              <a:t>function </a:t>
            </a:r>
            <a:r>
              <a:rPr lang="en-GB" dirty="0" err="1"/>
              <a:t>saveLocally</a:t>
            </a:r>
            <a:r>
              <a:rPr lang="en-GB" dirty="0"/>
              <a:t>() 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here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/>
              <a:t>CreateMeme.SaveLocally</a:t>
            </a:r>
            <a:r>
              <a:rPr lang="en-GB" dirty="0"/>
              <a:t>');</a:t>
            </a:r>
          </a:p>
          <a:p>
            <a:pPr indent="0">
              <a:buNone/>
            </a:pPr>
            <a:r>
              <a:rPr lang="en-GB" dirty="0"/>
              <a:t>}</a:t>
            </a:r>
          </a:p>
          <a:p>
            <a:pPr indent="0">
              <a:buNone/>
            </a:pPr>
            <a:r>
              <a:rPr lang="en-GB" dirty="0"/>
              <a:t>function </a:t>
            </a:r>
            <a:r>
              <a:rPr lang="en-GB" dirty="0" smtClean="0"/>
              <a:t>share() </a:t>
            </a:r>
            <a:r>
              <a:rPr lang="en-GB" dirty="0"/>
              <a:t>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here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/>
              <a:t>CreateMeme.Share</a:t>
            </a:r>
            <a:r>
              <a:rPr lang="en-GB" dirty="0" smtClean="0"/>
              <a:t>');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1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Feature Usage: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dirty="0"/>
              <a:t>function </a:t>
            </a:r>
            <a:r>
              <a:rPr lang="en-GB" dirty="0" err="1"/>
              <a:t>saveLocally</a:t>
            </a:r>
            <a:r>
              <a:rPr lang="en-GB" dirty="0"/>
              <a:t>() 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here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>
                <a:solidFill>
                  <a:schemeClr val="accent6">
                    <a:lumMod val="75000"/>
                  </a:schemeClr>
                </a:solidFill>
              </a:rPr>
              <a:t>CreateMeme</a:t>
            </a:r>
            <a:r>
              <a:rPr lang="en-GB" dirty="0" err="1" smtClean="0"/>
              <a:t>.SaveLocally</a:t>
            </a:r>
            <a:r>
              <a:rPr lang="en-GB" dirty="0"/>
              <a:t>');</a:t>
            </a:r>
          </a:p>
          <a:p>
            <a:pPr indent="0">
              <a:buNone/>
            </a:pPr>
            <a:r>
              <a:rPr lang="en-GB" dirty="0"/>
              <a:t>}</a:t>
            </a:r>
          </a:p>
          <a:p>
            <a:pPr indent="0">
              <a:buNone/>
            </a:pPr>
            <a:r>
              <a:rPr lang="en-GB" dirty="0"/>
              <a:t>function </a:t>
            </a:r>
            <a:r>
              <a:rPr lang="en-GB" dirty="0" smtClean="0"/>
              <a:t>share() </a:t>
            </a:r>
            <a:r>
              <a:rPr lang="en-GB" dirty="0"/>
              <a:t>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here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>
                <a:solidFill>
                  <a:schemeClr val="accent6">
                    <a:lumMod val="75000"/>
                  </a:schemeClr>
                </a:solidFill>
              </a:rPr>
              <a:t>CreateMeme</a:t>
            </a:r>
            <a:r>
              <a:rPr lang="en-GB" dirty="0" err="1" smtClean="0"/>
              <a:t>.Share</a:t>
            </a:r>
            <a:r>
              <a:rPr lang="en-GB" dirty="0" smtClean="0"/>
              <a:t>');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032586" y="3413760"/>
            <a:ext cx="0" cy="338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029199" y="2533465"/>
            <a:ext cx="3386" cy="348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036905" y="2947885"/>
            <a:ext cx="1984587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Your own namespace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1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68" y="249661"/>
            <a:ext cx="3706265" cy="4644178"/>
          </a:xfrm>
        </p:spPr>
      </p:pic>
    </p:spTree>
    <p:extLst>
      <p:ext uri="{BB962C8B-B14F-4D97-AF65-F5344CB8AC3E}">
        <p14:creationId xmlns:p14="http://schemas.microsoft.com/office/powerpoint/2010/main" val="28489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Track </a:t>
            </a:r>
            <a:r>
              <a:rPr lang="en-GB" dirty="0" smtClean="0"/>
              <a:t>Feature Usage: Science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" y="1957493"/>
            <a:ext cx="9120912" cy="2082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8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Values: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4" y="1526651"/>
            <a:ext cx="8815385" cy="3106071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GB" sz="2000" dirty="0"/>
              <a:t>f</a:t>
            </a:r>
            <a:r>
              <a:rPr lang="en-GB" sz="2000" dirty="0" smtClean="0"/>
              <a:t>unction </a:t>
            </a:r>
            <a:r>
              <a:rPr lang="en-GB" sz="2000" dirty="0" err="1" smtClean="0"/>
              <a:t>loadMemes</a:t>
            </a:r>
            <a:r>
              <a:rPr lang="en-GB" sz="2000" dirty="0" smtClean="0"/>
              <a:t>() </a:t>
            </a:r>
            <a:r>
              <a:rPr lang="en-GB" sz="2000" dirty="0" smtClean="0"/>
              <a:t>{</a:t>
            </a:r>
          </a:p>
          <a:p>
            <a:pPr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localStorage.getMyMemes</a:t>
            </a:r>
            <a:r>
              <a:rPr lang="en-GB" sz="2000" dirty="0" smtClean="0"/>
              <a:t>()</a:t>
            </a:r>
          </a:p>
          <a:p>
            <a:pPr indent="0">
              <a:buNone/>
            </a:pPr>
            <a:r>
              <a:rPr lang="en-GB" sz="2000" dirty="0" smtClean="0"/>
              <a:t>.</a:t>
            </a:r>
            <a:r>
              <a:rPr lang="en-GB" sz="2000" dirty="0"/>
              <a:t>then(function (entities) {</a:t>
            </a:r>
          </a:p>
          <a:p>
            <a:pPr indent="0">
              <a:buNone/>
            </a:pPr>
            <a:r>
              <a:rPr lang="en-GB" sz="2000" dirty="0"/>
              <a:t>		</a:t>
            </a:r>
            <a:r>
              <a:rPr lang="en-GB" sz="2000" dirty="0" smtClean="0"/>
              <a:t> 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trackFeatureValue</a:t>
            </a:r>
            <a:r>
              <a:rPr lang="en-GB" sz="2000" dirty="0"/>
              <a:t>("</a:t>
            </a:r>
            <a:r>
              <a:rPr lang="en-GB" sz="2000" dirty="0" err="1"/>
              <a:t>Templates.getMyMemes</a:t>
            </a:r>
            <a:r>
              <a:rPr lang="en-GB" sz="2000" dirty="0"/>
              <a:t>", </a:t>
            </a:r>
            <a:r>
              <a:rPr lang="en-GB" sz="2000" dirty="0" err="1">
                <a:solidFill>
                  <a:srgbClr val="00BFF3"/>
                </a:solidFill>
              </a:rPr>
              <a:t>entities.length</a:t>
            </a:r>
            <a:r>
              <a:rPr lang="en-GB" sz="2000" dirty="0" smtClean="0"/>
              <a:t>);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//Do the rest here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indent="0">
              <a:buNone/>
            </a:pPr>
            <a:r>
              <a:rPr lang="en-GB" sz="2000" dirty="0" smtClean="0"/>
              <a:t>  }</a:t>
            </a:r>
            <a:endParaRPr lang="en-GB" sz="2000" dirty="0"/>
          </a:p>
          <a:p>
            <a:pPr indent="0">
              <a:buNone/>
            </a:pPr>
            <a:r>
              <a:rPr lang="en-GB" sz="2000" dirty="0" smtClean="0"/>
              <a:t>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2268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Values: Science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624" y="1088426"/>
            <a:ext cx="9154624" cy="35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S_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Performance: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lang="en-GB" sz="2000" dirty="0" smtClean="0"/>
              <a:t>function </a:t>
            </a:r>
            <a:r>
              <a:rPr lang="en-GB" sz="2000" dirty="0" err="1" smtClean="0"/>
              <a:t>getTemplates</a:t>
            </a:r>
            <a:r>
              <a:rPr lang="en-GB" sz="2000" dirty="0" smtClean="0"/>
              <a:t>() {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trackFeatureStart</a:t>
            </a:r>
            <a:r>
              <a:rPr lang="en-GB" sz="2000" dirty="0"/>
              <a:t>(</a:t>
            </a:r>
            <a:r>
              <a:rPr lang="en-GB" sz="2000" dirty="0" smtClean="0"/>
              <a:t>'</a:t>
            </a:r>
            <a:r>
              <a:rPr lang="en-GB" sz="2000" dirty="0" err="1" smtClean="0"/>
              <a:t>Templates.GetFromEverlive</a:t>
            </a:r>
            <a:r>
              <a:rPr lang="en-GB" sz="2000" dirty="0" smtClean="0"/>
              <a:t>');</a:t>
            </a:r>
          </a:p>
          <a:p>
            <a:pPr indent="0">
              <a:buNone/>
            </a:pPr>
            <a:endParaRPr lang="en-GB" sz="200" dirty="0" smtClean="0"/>
          </a:p>
          <a:p>
            <a:pPr indent="0">
              <a:buNone/>
            </a:pPr>
            <a:r>
              <a:rPr lang="en-GB" sz="2000" dirty="0" smtClean="0"/>
              <a:t>  </a:t>
            </a:r>
            <a:r>
              <a:rPr lang="en-GB" sz="2000" dirty="0" err="1" smtClean="0"/>
              <a:t>loadTemplates</a:t>
            </a:r>
            <a:r>
              <a:rPr lang="en-GB" sz="2000" dirty="0" smtClean="0"/>
              <a:t>()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.then( function() {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//When Finished</a:t>
            </a:r>
          </a:p>
          <a:p>
            <a:pPr indent="0">
              <a:buNone/>
            </a:pPr>
            <a:r>
              <a:rPr lang="en-GB" sz="2000" dirty="0" smtClean="0"/>
              <a:t>   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trackFeatureStop</a:t>
            </a:r>
            <a:r>
              <a:rPr lang="en-GB" sz="2000" dirty="0"/>
              <a:t>(</a:t>
            </a:r>
            <a:r>
              <a:rPr lang="en-GB" sz="2000" dirty="0" smtClean="0"/>
              <a:t>'</a:t>
            </a:r>
            <a:r>
              <a:rPr lang="en-GB" sz="2000" dirty="0" err="1"/>
              <a:t>Templates.GetFromEverlive</a:t>
            </a:r>
            <a:r>
              <a:rPr lang="en-GB" sz="2000" dirty="0" smtClean="0"/>
              <a:t>');</a:t>
            </a:r>
            <a:endParaRPr lang="en-GB" sz="2000" dirty="0"/>
          </a:p>
          <a:p>
            <a:pPr indent="0">
              <a:buNone/>
            </a:pPr>
            <a:r>
              <a:rPr lang="en-GB" sz="2000" dirty="0" smtClean="0"/>
              <a:t>  }</a:t>
            </a:r>
          </a:p>
          <a:p>
            <a:pPr indent="0">
              <a:buNone/>
            </a:pPr>
            <a:r>
              <a:rPr lang="en-GB" sz="2000" dirty="0" smtClean="0"/>
              <a:t>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822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</a:t>
            </a:r>
            <a:r>
              <a:rPr lang="en-GB" dirty="0"/>
              <a:t>Performance </a:t>
            </a:r>
            <a:r>
              <a:rPr lang="en-GB" dirty="0" smtClean="0"/>
              <a:t>: Science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99" y="2126827"/>
            <a:ext cx="9165556" cy="17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Exceptions: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4" y="1526651"/>
            <a:ext cx="8815385" cy="3106071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GB" dirty="0"/>
              <a:t>t</a:t>
            </a:r>
            <a:r>
              <a:rPr lang="en-GB" dirty="0" smtClean="0"/>
              <a:t>ry {</a:t>
            </a:r>
          </a:p>
          <a:p>
            <a:pPr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 err="1" smtClean="0"/>
              <a:t>doSomething</a:t>
            </a:r>
            <a:r>
              <a:rPr lang="en-GB" dirty="0" smtClean="0"/>
              <a:t>();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</a:p>
          <a:p>
            <a:pPr indent="0">
              <a:buNone/>
            </a:pPr>
            <a:r>
              <a:rPr lang="en-GB" dirty="0" smtClean="0"/>
              <a:t>catch(exception) {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    </a:t>
            </a:r>
            <a:r>
              <a:rPr lang="en-GB" dirty="0" err="1" smtClean="0"/>
              <a:t>monitor.</a:t>
            </a:r>
            <a:r>
              <a:rPr lang="en-GB" b="1" dirty="0" err="1" smtClean="0">
                <a:solidFill>
                  <a:srgbClr val="FF0000"/>
                </a:solidFill>
              </a:rPr>
              <a:t>trackException</a:t>
            </a:r>
            <a:r>
              <a:rPr lang="en-GB" dirty="0" smtClean="0"/>
              <a:t>(</a:t>
            </a:r>
            <a:r>
              <a:rPr lang="en-GB" dirty="0" smtClean="0">
                <a:solidFill>
                  <a:srgbClr val="00BFF3"/>
                </a:solidFill>
              </a:rPr>
              <a:t>exception</a:t>
            </a:r>
            <a:r>
              <a:rPr lang="en-GB" dirty="0" smtClean="0"/>
              <a:t>, '</a:t>
            </a:r>
            <a:r>
              <a:rPr lang="en-GB" dirty="0" smtClean="0">
                <a:solidFill>
                  <a:srgbClr val="00BFF3"/>
                </a:solidFill>
              </a:rPr>
              <a:t>error </a:t>
            </a:r>
            <a:r>
              <a:rPr lang="en-GB" dirty="0">
                <a:solidFill>
                  <a:srgbClr val="00BFF3"/>
                </a:solidFill>
              </a:rPr>
              <a:t>message</a:t>
            </a:r>
            <a:r>
              <a:rPr lang="en-GB" dirty="0" smtClean="0"/>
              <a:t>');</a:t>
            </a:r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3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53" y="428625"/>
            <a:ext cx="3417094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Exceptions: Science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5" y="1268017"/>
            <a:ext cx="8408987" cy="1850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5" y="3419591"/>
            <a:ext cx="7200000" cy="16488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575733" y="1666240"/>
            <a:ext cx="562187" cy="175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34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Art of Science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9" y="1112720"/>
            <a:ext cx="4898524" cy="3668895"/>
          </a:xfrm>
        </p:spPr>
      </p:pic>
    </p:spTree>
    <p:extLst>
      <p:ext uri="{BB962C8B-B14F-4D97-AF65-F5344CB8AC3E}">
        <p14:creationId xmlns:p14="http://schemas.microsoft.com/office/powerpoint/2010/main" val="15623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indent="0" algn="ctr">
              <a:buNone/>
            </a:pPr>
            <a:r>
              <a:rPr lang="en-GB" sz="16600" b="1" dirty="0" smtClean="0"/>
              <a:t>?</a:t>
            </a:r>
            <a:endParaRPr lang="en-GB" sz="16600" b="1" dirty="0"/>
          </a:p>
        </p:txBody>
      </p:sp>
    </p:spTree>
    <p:extLst>
      <p:ext uri="{BB962C8B-B14F-4D97-AF65-F5344CB8AC3E}">
        <p14:creationId xmlns:p14="http://schemas.microsoft.com/office/powerpoint/2010/main" val="32319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indent="0" algn="ctr">
              <a:buNone/>
            </a:pPr>
            <a:r>
              <a:rPr lang="en-GB" sz="16600" b="1" dirty="0" smtClean="0"/>
              <a:t>?</a:t>
            </a:r>
            <a:endParaRPr lang="en-GB" sz="16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5808" y="2461247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11500" b="1" dirty="0" smtClean="0"/>
              <a:t>Thank </a:t>
            </a:r>
            <a:r>
              <a:rPr lang="en-GB" sz="11500" b="1" smtClean="0"/>
              <a:t>you!</a:t>
            </a:r>
            <a:endParaRPr lang="en-GB" sz="11500" b="1" dirty="0" smtClean="0"/>
          </a:p>
        </p:txBody>
      </p:sp>
    </p:spTree>
    <p:extLst>
      <p:ext uri="{BB962C8B-B14F-4D97-AF65-F5344CB8AC3E}">
        <p14:creationId xmlns:p14="http://schemas.microsoft.com/office/powerpoint/2010/main" val="8883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S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_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_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52" y="320902"/>
            <a:ext cx="4501696" cy="4501696"/>
          </a:xfrm>
        </p:spPr>
      </p:pic>
    </p:spTree>
    <p:extLst>
      <p:ext uri="{BB962C8B-B14F-4D97-AF65-F5344CB8AC3E}">
        <p14:creationId xmlns:p14="http://schemas.microsoft.com/office/powerpoint/2010/main" val="19065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1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11842</TotalTime>
  <Words>969</Words>
  <Application>Microsoft Office PowerPoint</Application>
  <PresentationFormat>On-screen Show (16:9)</PresentationFormat>
  <Paragraphs>218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Lato</vt:lpstr>
      <vt:lpstr>Lato Black</vt:lpstr>
      <vt:lpstr>Open Sans</vt:lpstr>
      <vt:lpstr>Open Sans Light</vt:lpstr>
      <vt:lpstr>Telerik</vt:lpstr>
      <vt:lpstr>Magic vs Science</vt:lpstr>
      <vt:lpstr>More Science Than Magic</vt:lpstr>
      <vt:lpstr>JavaScript Virtual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Calling Android API </vt:lpstr>
      <vt:lpstr>Calling Android API </vt:lpstr>
      <vt:lpstr>Calling Android API </vt:lpstr>
      <vt:lpstr>Calling Android API </vt:lpstr>
      <vt:lpstr>PowerPoint Presentation</vt:lpstr>
      <vt:lpstr>image-manipulation module</vt:lpstr>
      <vt:lpstr>     This my dear is      What modules are made of</vt:lpstr>
      <vt:lpstr>PowerPoint Presentation</vt:lpstr>
      <vt:lpstr>Model</vt:lpstr>
      <vt:lpstr>View</vt:lpstr>
      <vt:lpstr>ViewModel</vt:lpstr>
      <vt:lpstr>Model</vt:lpstr>
      <vt:lpstr>Model</vt:lpstr>
      <vt:lpstr>  View</vt:lpstr>
      <vt:lpstr>View</vt:lpstr>
      <vt:lpstr>    View                                             ViewModel                                   Model</vt:lpstr>
      <vt:lpstr>Bindings</vt:lpstr>
      <vt:lpstr>To set or not to set</vt:lpstr>
      <vt:lpstr> Demo      Time</vt:lpstr>
      <vt:lpstr>Understanding users</vt:lpstr>
      <vt:lpstr>How much would you give to know?</vt:lpstr>
      <vt:lpstr>Setup</vt:lpstr>
      <vt:lpstr>Versions</vt:lpstr>
      <vt:lpstr>Manage Session</vt:lpstr>
      <vt:lpstr>PowerPoint Presentation</vt:lpstr>
      <vt:lpstr>Track Feature Usage: Magic</vt:lpstr>
      <vt:lpstr>Track Feature Usage: Magic</vt:lpstr>
      <vt:lpstr>PowerPoint Presentation</vt:lpstr>
      <vt:lpstr>Track Feature Usage: Science</vt:lpstr>
      <vt:lpstr>Track Values: Magic</vt:lpstr>
      <vt:lpstr>Track Values: Science</vt:lpstr>
      <vt:lpstr>Track Performance: Magic</vt:lpstr>
      <vt:lpstr>Track Performance : Science</vt:lpstr>
      <vt:lpstr>Track Exceptions: Magic</vt:lpstr>
      <vt:lpstr>PowerPoint Presentation</vt:lpstr>
      <vt:lpstr>Track Exceptions: Science</vt:lpstr>
      <vt:lpstr>The Art of Science</vt:lpstr>
      <vt:lpstr>Questions?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Sebastian Witalec</cp:lastModifiedBy>
  <cp:revision>224</cp:revision>
  <dcterms:created xsi:type="dcterms:W3CDTF">2013-04-11T08:37:24Z</dcterms:created>
  <dcterms:modified xsi:type="dcterms:W3CDTF">2015-05-02T19:41:29Z</dcterms:modified>
</cp:coreProperties>
</file>